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66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64" r:id="rId14"/>
    <p:sldId id="271" r:id="rId15"/>
    <p:sldId id="276" r:id="rId16"/>
    <p:sldId id="272" r:id="rId17"/>
    <p:sldId id="273" r:id="rId18"/>
    <p:sldId id="274" r:id="rId19"/>
    <p:sldId id="275" r:id="rId20"/>
    <p:sldId id="277" r:id="rId21"/>
    <p:sldId id="265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48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3460D-5D36-47D2-8F31-E244AB989F2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63C43-158E-4A69-8C19-1AE2737BC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63C43-158E-4A69-8C19-1AE2737BC3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227C-109C-48ED-A5C6-720F998BE41E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79EB-516C-4B20-9EA7-F12BBCA3B352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72CB-F4D6-4856-B537-EE6D681998D8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3969-1E44-418B-AB3C-C3F6CE22E6D2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BEF4-D2F8-49C8-9A47-A14A8E0CD089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9B7-23D4-444E-96E4-D441880BC43C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A578-9C15-4A78-8C27-2025D6C8C0A8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F87-91D1-4EC4-934B-31E157CA39BA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C2-03A9-434B-BAF7-6BC77E440624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7515-4A9E-4456-9731-CF98E861F7FF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617A-9180-42FD-9490-C10BDF7D28A6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670A62-031A-452D-A955-82E1454716EC}" type="datetime1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A393E5-F8E0-4A82-8F05-D99B03621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438400"/>
            <a:ext cx="8991600" cy="4419600"/>
          </a:xfrm>
        </p:spPr>
        <p:txBody>
          <a:bodyPr>
            <a:normAutofit/>
          </a:bodyPr>
          <a:lstStyle/>
          <a:p>
            <a:r>
              <a:rPr lang="en-US" sz="4300" b="1" u="sng" dirty="0" smtClean="0">
                <a:latin typeface="Arial" pitchFamily="34" charset="0"/>
                <a:cs typeface="Arial" pitchFamily="34" charset="0"/>
              </a:rPr>
              <a:t>Kick </a:t>
            </a:r>
            <a:endParaRPr lang="en-US" sz="4300" b="1" u="sng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</a:p>
          <a:p>
            <a:pPr algn="l"/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Submited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 :-            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Submitted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by:-</a:t>
            </a:r>
          </a:p>
          <a:p>
            <a:pPr algn="l"/>
            <a:r>
              <a:rPr lang="en-US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Akash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Rana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Devahish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Yadav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                                                    </a:t>
            </a:r>
            <a:r>
              <a:rPr lang="en-US" dirty="0" smtClean="0"/>
              <a:t>       </a:t>
            </a:r>
            <a:r>
              <a:rPr lang="en-US" dirty="0" err="1" smtClean="0"/>
              <a:t>B.Tech</a:t>
            </a:r>
            <a:r>
              <a:rPr lang="en-US" dirty="0" smtClean="0"/>
              <a:t> </a:t>
            </a:r>
            <a:r>
              <a:rPr lang="en-US" dirty="0" err="1" smtClean="0"/>
              <a:t>IIIrd</a:t>
            </a:r>
            <a:r>
              <a:rPr lang="en-US" dirty="0" smtClean="0"/>
              <a:t>  </a:t>
            </a:r>
            <a:r>
              <a:rPr lang="en-US" dirty="0" smtClean="0"/>
              <a:t>Y</a:t>
            </a:r>
            <a:r>
              <a:rPr lang="en-US" dirty="0" smtClean="0"/>
              <a:t>ear</a:t>
            </a:r>
            <a:endParaRPr lang="en-US" dirty="0" smtClean="0"/>
          </a:p>
          <a:p>
            <a:r>
              <a:rPr lang="en-US" dirty="0" smtClean="0"/>
              <a:t>                                         </a:t>
            </a:r>
            <a:r>
              <a:rPr lang="en-US" dirty="0" smtClean="0"/>
              <a:t>                 </a:t>
            </a:r>
            <a:r>
              <a:rPr lang="en-US" dirty="0" smtClean="0"/>
              <a:t>P</a:t>
            </a:r>
            <a:r>
              <a:rPr lang="en-US" dirty="0" smtClean="0"/>
              <a:t>etroleum Technology                                                                          </a:t>
            </a:r>
            <a:endParaRPr lang="en-US" dirty="0"/>
          </a:p>
        </p:txBody>
      </p:sp>
      <p:pic>
        <p:nvPicPr>
          <p:cNvPr id="1026" name="Picture 2" descr="F:\book part2\REFINERY\bhagwant_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848600" cy="1447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1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4. Increase/Decrease in </a:t>
            </a:r>
            <a:r>
              <a:rPr lang="en-US" sz="3200" dirty="0" err="1"/>
              <a:t>Drillstring</a:t>
            </a:r>
            <a:r>
              <a:rPr lang="en-US" sz="3200" dirty="0"/>
              <a:t> Weight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8006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Any influx into the wellbore from the formation</a:t>
            </a:r>
          </a:p>
          <a:p>
            <a:pPr algn="l"/>
            <a:r>
              <a:rPr lang="en-US" dirty="0"/>
              <a:t>reduces the buoyancy of the annular drilling fluid.</a:t>
            </a:r>
          </a:p>
          <a:p>
            <a:pPr algn="l"/>
            <a:r>
              <a:rPr lang="en-US" dirty="0"/>
              <a:t>A sensitive weight indicator will register this</a:t>
            </a:r>
          </a:p>
          <a:p>
            <a:pPr algn="l"/>
            <a:r>
              <a:rPr lang="en-US" dirty="0"/>
              <a:t>change in weight as an increase in drill string</a:t>
            </a:r>
          </a:p>
          <a:p>
            <a:pPr algn="l"/>
            <a:r>
              <a:rPr lang="en-US" dirty="0"/>
              <a:t>weight.</a:t>
            </a:r>
          </a:p>
          <a:p>
            <a:pPr algn="l"/>
            <a:r>
              <a:rPr lang="en-US" dirty="0"/>
              <a:t>For very large kicks, fluid may enter the annulus</a:t>
            </a:r>
          </a:p>
          <a:p>
            <a:pPr algn="l"/>
            <a:r>
              <a:rPr lang="en-US" dirty="0"/>
              <a:t>with enough force to cause a decrease in</a:t>
            </a:r>
          </a:p>
          <a:p>
            <a:pPr algn="l"/>
            <a:r>
              <a:rPr lang="en-US" dirty="0"/>
              <a:t>indicated string </a:t>
            </a:r>
            <a:r>
              <a:rPr lang="en-US" dirty="0" smtClean="0"/>
              <a:t>weight.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Formulas Used in Kick and Kill Procedures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40000" lnSpcReduction="20000"/>
          </a:bodyPr>
          <a:lstStyle/>
          <a:p>
            <a:pPr algn="l">
              <a:defRPr/>
            </a:pPr>
            <a:r>
              <a:rPr lang="en-US" sz="4000" b="1" dirty="0" smtClean="0"/>
              <a:t>1) Hydrostatic Pressure (psi)= MW x TVD x 0.052</a:t>
            </a:r>
          </a:p>
          <a:p>
            <a:pPr algn="l">
              <a:defRPr/>
            </a:pPr>
            <a:endParaRPr lang="en-US" sz="4000" dirty="0" smtClean="0"/>
          </a:p>
          <a:p>
            <a:pPr algn="l">
              <a:defRPr/>
            </a:pPr>
            <a:r>
              <a:rPr lang="en-US" sz="4000" dirty="0" smtClean="0"/>
              <a:t>where: MW = Mud Density (lb/gal)</a:t>
            </a:r>
          </a:p>
          <a:p>
            <a:pPr algn="l">
              <a:defRPr/>
            </a:pPr>
            <a:r>
              <a:rPr lang="en-US" sz="4000" dirty="0" smtClean="0"/>
              <a:t>TVD = True Vertical Depth (ft)</a:t>
            </a:r>
          </a:p>
          <a:p>
            <a:pPr algn="l">
              <a:defRPr/>
            </a:pPr>
            <a:endParaRPr lang="en-US" sz="4000" b="1" dirty="0" smtClean="0"/>
          </a:p>
          <a:p>
            <a:pPr algn="l">
              <a:defRPr/>
            </a:pPr>
            <a:r>
              <a:rPr lang="en-US" sz="4000" b="1" dirty="0" smtClean="0"/>
              <a:t>2) Circulating Pressure (psi)= (MW x TVD x 0.052) + </a:t>
            </a:r>
            <a:r>
              <a:rPr lang="en-US" sz="4000" b="1" dirty="0" err="1" smtClean="0"/>
              <a:t>Pla</a:t>
            </a:r>
            <a:endParaRPr lang="en-US" sz="4000" b="1" dirty="0" smtClean="0"/>
          </a:p>
          <a:p>
            <a:pPr algn="l">
              <a:defRPr/>
            </a:pPr>
            <a:endParaRPr lang="en-US" sz="4000" dirty="0" smtClean="0"/>
          </a:p>
          <a:p>
            <a:pPr algn="l">
              <a:defRPr/>
            </a:pPr>
            <a:r>
              <a:rPr lang="en-US" sz="4000" dirty="0" smtClean="0"/>
              <a:t>where: </a:t>
            </a:r>
            <a:r>
              <a:rPr lang="en-US" sz="4000" dirty="0" err="1" smtClean="0"/>
              <a:t>Pla</a:t>
            </a:r>
            <a:r>
              <a:rPr lang="en-US" sz="4000" dirty="0" smtClean="0"/>
              <a:t> = Annular Pressure Loss (psi)</a:t>
            </a:r>
          </a:p>
          <a:p>
            <a:pPr algn="l">
              <a:defRPr/>
            </a:pPr>
            <a:endParaRPr lang="en-US" sz="4000" b="1" dirty="0" smtClean="0"/>
          </a:p>
          <a:p>
            <a:pPr algn="l">
              <a:defRPr/>
            </a:pPr>
            <a:r>
              <a:rPr lang="en-US" sz="4000" b="1" dirty="0" smtClean="0"/>
              <a:t>3) Initial Circulating Pressure (psi)= SPR + SIDP</a:t>
            </a:r>
          </a:p>
          <a:p>
            <a:pPr algn="l">
              <a:defRPr/>
            </a:pPr>
            <a:endParaRPr lang="en-US" sz="4000" dirty="0" smtClean="0"/>
          </a:p>
          <a:p>
            <a:pPr algn="l">
              <a:defRPr/>
            </a:pPr>
            <a:r>
              <a:rPr lang="en-US" sz="4000" dirty="0" smtClean="0"/>
              <a:t>where: SPR = System pressure loss at kill rate (psi)</a:t>
            </a:r>
          </a:p>
          <a:p>
            <a:pPr algn="l">
              <a:defRPr/>
            </a:pPr>
            <a:r>
              <a:rPr lang="en-US" sz="4000" dirty="0" smtClean="0"/>
              <a:t>SIDP= Shut-in </a:t>
            </a:r>
            <a:r>
              <a:rPr lang="en-US" sz="4000" dirty="0" err="1" smtClean="0"/>
              <a:t>Drillpipe</a:t>
            </a:r>
            <a:r>
              <a:rPr lang="en-US" sz="4000" dirty="0" smtClean="0"/>
              <a:t> Pressure (psi)</a:t>
            </a:r>
          </a:p>
          <a:p>
            <a:pPr algn="l">
              <a:defRPr/>
            </a:pPr>
            <a:endParaRPr lang="en-US" sz="4000" b="1" dirty="0" smtClean="0"/>
          </a:p>
          <a:p>
            <a:pPr algn="l">
              <a:defRPr/>
            </a:pPr>
            <a:r>
              <a:rPr lang="en-US" sz="4000" b="1" dirty="0" smtClean="0"/>
              <a:t>4) Final Circulating Pressure (psi)= (KMW / MW) x SPR</a:t>
            </a:r>
          </a:p>
          <a:p>
            <a:pPr algn="l">
              <a:defRPr/>
            </a:pPr>
            <a:endParaRPr lang="en-US" sz="4000" dirty="0" smtClean="0"/>
          </a:p>
          <a:p>
            <a:pPr algn="l">
              <a:defRPr/>
            </a:pPr>
            <a:r>
              <a:rPr lang="en-US" sz="4000" dirty="0" smtClean="0"/>
              <a:t>where: KMW = Kill Mud Density (lb/gal)</a:t>
            </a:r>
          </a:p>
          <a:p>
            <a:pPr algn="l">
              <a:defRPr/>
            </a:pPr>
            <a:endParaRPr lang="en-US" sz="4000" b="1" dirty="0" smtClean="0"/>
          </a:p>
          <a:p>
            <a:pPr algn="l">
              <a:defRPr/>
            </a:pPr>
            <a:r>
              <a:rPr lang="en-US" sz="4000" b="1" dirty="0" smtClean="0"/>
              <a:t>5) Kill Mud Weight (lb/gal)= MW + (SIDP / (TVD x 0.052))</a:t>
            </a:r>
          </a:p>
          <a:p>
            <a:pPr algn="l">
              <a:defRPr/>
            </a:pPr>
            <a:endParaRPr lang="en-US" sz="4000" b="1" dirty="0" smtClean="0"/>
          </a:p>
          <a:p>
            <a:pPr algn="l">
              <a:defRPr/>
            </a:pPr>
            <a:endParaRPr lang="en-US" sz="4000" b="1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524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6) Formation Pressure (psi)= SIDP + (MW x TVD x 0.052)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7) Density of influx (</a:t>
            </a:r>
            <a:r>
              <a:rPr lang="en-US" b="1" dirty="0" err="1" smtClean="0"/>
              <a:t>ppg</a:t>
            </a:r>
            <a:r>
              <a:rPr lang="en-US" b="1" dirty="0" smtClean="0"/>
              <a:t>)= MW - [(SICP - SIDP)/(L x 0.052)]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where: SICP= Shut in casing pressure (psi)</a:t>
            </a:r>
          </a:p>
          <a:p>
            <a:pPr>
              <a:defRPr/>
            </a:pPr>
            <a:r>
              <a:rPr lang="en-US" dirty="0" smtClean="0"/>
              <a:t>L = Length of influx (ft)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8) Length of kick around drill collars (ft)=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Pit Gain (</a:t>
            </a:r>
            <a:r>
              <a:rPr lang="en-US" dirty="0" err="1" smtClean="0"/>
              <a:t>bbls</a:t>
            </a:r>
            <a:r>
              <a:rPr lang="en-US" dirty="0" smtClean="0"/>
              <a:t>)/ Annular Volume around collars (</a:t>
            </a:r>
            <a:r>
              <a:rPr lang="en-US" dirty="0" err="1" smtClean="0"/>
              <a:t>bbls</a:t>
            </a:r>
            <a:r>
              <a:rPr lang="en-US" dirty="0" smtClean="0"/>
              <a:t>/ft)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9) Length of kick, drill collars and drill pipe (ft)=</a:t>
            </a:r>
          </a:p>
          <a:p>
            <a:pPr>
              <a:defRPr/>
            </a:pPr>
            <a:r>
              <a:rPr lang="en-US" dirty="0" smtClean="0"/>
              <a:t>Collar Length + [(Pit Gain - Collar Annular Volume) / (D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 </a:t>
            </a:r>
            <a:r>
              <a:rPr lang="en-US" dirty="0" smtClean="0"/>
              <a:t>- D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x 0.000971)]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where: D</a:t>
            </a:r>
            <a:r>
              <a:rPr lang="en-US" baseline="-25000" dirty="0" smtClean="0"/>
              <a:t>1</a:t>
            </a:r>
            <a:r>
              <a:rPr lang="en-US" dirty="0" smtClean="0"/>
              <a:t> = hole diameter (inches)</a:t>
            </a:r>
          </a:p>
          <a:p>
            <a:pPr>
              <a:defRPr/>
            </a:pPr>
            <a:r>
              <a:rPr lang="en-US" dirty="0" smtClean="0"/>
              <a:t>	D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drillpipe</a:t>
            </a:r>
            <a:r>
              <a:rPr lang="en-US" dirty="0" smtClean="0"/>
              <a:t> diameter (inches)</a:t>
            </a:r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10) Gas bubble migration rate (psi/hr)=   Pa / (0.052 x MW)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where:  Pa = pressure change over time interval / time interval (hr)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304800"/>
            <a:ext cx="9525000" cy="1371600"/>
          </a:xfrm>
        </p:spPr>
        <p:txBody>
          <a:bodyPr>
            <a:noAutofit/>
          </a:bodyPr>
          <a:lstStyle/>
          <a:p>
            <a:r>
              <a:rPr lang="en-US" sz="3200" dirty="0"/>
              <a:t>Normal Procedure followed when a Kick </a:t>
            </a:r>
            <a:r>
              <a:rPr lang="en-US" sz="3200" dirty="0" smtClean="0"/>
              <a:t>is Encountered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839200" cy="4572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1) Pick up the </a:t>
            </a:r>
            <a:r>
              <a:rPr lang="en-US" dirty="0" err="1"/>
              <a:t>kelly</a:t>
            </a:r>
            <a:r>
              <a:rPr lang="en-US" dirty="0"/>
              <a:t> and note the position of tool </a:t>
            </a:r>
            <a:r>
              <a:rPr lang="en-US" dirty="0" smtClean="0"/>
              <a:t>joints in relation to the drilling spools.</a:t>
            </a:r>
            <a:endParaRPr lang="en-US" dirty="0"/>
          </a:p>
          <a:p>
            <a:pPr algn="l"/>
            <a:r>
              <a:rPr lang="en-US" dirty="0"/>
              <a:t>2) Stop the pumps.</a:t>
            </a:r>
          </a:p>
          <a:p>
            <a:pPr algn="l"/>
            <a:r>
              <a:rPr lang="en-US" dirty="0"/>
              <a:t>3) Open the choke line.</a:t>
            </a:r>
          </a:p>
          <a:p>
            <a:pPr algn="l"/>
            <a:r>
              <a:rPr lang="en-US" dirty="0"/>
              <a:t>4) Close the annular preventer or ram preventers.</a:t>
            </a:r>
          </a:p>
          <a:p>
            <a:pPr algn="l"/>
            <a:r>
              <a:rPr lang="en-US" dirty="0"/>
              <a:t>5) Close the choke.</a:t>
            </a:r>
          </a:p>
          <a:p>
            <a:pPr algn="l"/>
            <a:r>
              <a:rPr lang="en-US" dirty="0"/>
              <a:t>6) Record the pit gain</a:t>
            </a:r>
            <a:r>
              <a:rPr lang="en-US" dirty="0" smtClean="0"/>
              <a:t>.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914400"/>
          </a:xfrm>
        </p:spPr>
        <p:txBody>
          <a:bodyPr/>
          <a:lstStyle/>
          <a:p>
            <a:r>
              <a:rPr lang="en-US" dirty="0" smtClean="0"/>
              <a:t>type of bop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8915400" cy="5334000"/>
          </a:xfrm>
        </p:spPr>
        <p:txBody>
          <a:bodyPr/>
          <a:lstStyle/>
          <a:p>
            <a:r>
              <a:rPr lang="en-US" dirty="0" smtClean="0"/>
              <a:t>1. Ram type bop</a:t>
            </a:r>
          </a:p>
          <a:p>
            <a:endParaRPr lang="en-US" dirty="0"/>
          </a:p>
        </p:txBody>
      </p:sp>
      <p:pic>
        <p:nvPicPr>
          <p:cNvPr id="1026" name="Picture 2" descr="F:\Image &amp; photos\Download pic\ram-type_bo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47900"/>
            <a:ext cx="9144000" cy="46101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295400"/>
          </a:xfrm>
        </p:spPr>
        <p:txBody>
          <a:bodyPr/>
          <a:lstStyle/>
          <a:p>
            <a:r>
              <a:rPr lang="en-US" dirty="0" smtClean="0"/>
              <a:t>Ram Preventers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500" dirty="0" smtClean="0"/>
              <a:t>• Pipe rams- </a:t>
            </a:r>
            <a:r>
              <a:rPr lang="en-US" dirty="0" smtClean="0"/>
              <a:t>have a rubber face </a:t>
            </a:r>
            <a:r>
              <a:rPr lang="en-US" dirty="0" err="1" smtClean="0"/>
              <a:t>moulded</a:t>
            </a:r>
            <a:r>
              <a:rPr lang="en-US" dirty="0" smtClean="0"/>
              <a:t> to fit around a</a:t>
            </a:r>
          </a:p>
          <a:p>
            <a:pPr algn="l"/>
            <a:r>
              <a:rPr lang="en-US" dirty="0" smtClean="0"/>
              <a:t>certain size of </a:t>
            </a:r>
            <a:r>
              <a:rPr lang="en-US" dirty="0" err="1" smtClean="0"/>
              <a:t>drillpipe</a:t>
            </a:r>
            <a:r>
              <a:rPr lang="en-US" dirty="0" smtClean="0"/>
              <a:t>. If more than one size </a:t>
            </a:r>
            <a:r>
              <a:rPr lang="en-US" dirty="0" err="1" smtClean="0"/>
              <a:t>drillpipe</a:t>
            </a:r>
            <a:r>
              <a:rPr lang="en-US" dirty="0" smtClean="0"/>
              <a:t> is in</a:t>
            </a:r>
          </a:p>
          <a:p>
            <a:pPr algn="l"/>
            <a:r>
              <a:rPr lang="en-US" dirty="0" smtClean="0"/>
              <a:t>use, there must be one set of pipe rams for each size of</a:t>
            </a:r>
          </a:p>
          <a:p>
            <a:pPr algn="l"/>
            <a:r>
              <a:rPr lang="en-US" dirty="0" smtClean="0"/>
              <a:t>pipe.</a:t>
            </a:r>
          </a:p>
          <a:p>
            <a:pPr algn="l"/>
            <a:r>
              <a:rPr lang="en-US" sz="3500" dirty="0" smtClean="0"/>
              <a:t>• Blind rams- </a:t>
            </a:r>
            <a:r>
              <a:rPr lang="en-US" dirty="0" smtClean="0"/>
              <a:t>completely close off the borehole. As such,</a:t>
            </a:r>
          </a:p>
          <a:p>
            <a:pPr algn="l"/>
            <a:r>
              <a:rPr lang="en-US" dirty="0" smtClean="0"/>
              <a:t>they are used only when there is no </a:t>
            </a:r>
            <a:r>
              <a:rPr lang="en-US" dirty="0" err="1" smtClean="0"/>
              <a:t>drillpipe</a:t>
            </a:r>
            <a:r>
              <a:rPr lang="en-US" dirty="0" smtClean="0"/>
              <a:t> in the</a:t>
            </a:r>
          </a:p>
          <a:p>
            <a:pPr algn="l"/>
            <a:r>
              <a:rPr lang="en-US" dirty="0" smtClean="0"/>
              <a:t>borehole;</a:t>
            </a:r>
          </a:p>
          <a:p>
            <a:pPr algn="l"/>
            <a:r>
              <a:rPr lang="en-US" sz="3500" dirty="0" smtClean="0"/>
              <a:t>• Shear rams- </a:t>
            </a:r>
            <a:r>
              <a:rPr lang="en-US" dirty="0" smtClean="0"/>
              <a:t>have specially designed cutting structures,</a:t>
            </a:r>
          </a:p>
          <a:p>
            <a:pPr algn="l"/>
            <a:r>
              <a:rPr lang="en-US" dirty="0" smtClean="0"/>
              <a:t>which when closed on </a:t>
            </a:r>
            <a:r>
              <a:rPr lang="en-US" dirty="0" err="1" smtClean="0"/>
              <a:t>drillpipe</a:t>
            </a:r>
            <a:r>
              <a:rPr lang="en-US" dirty="0" smtClean="0"/>
              <a:t>, will cut through the</a:t>
            </a:r>
          </a:p>
          <a:p>
            <a:pPr algn="l"/>
            <a:r>
              <a:rPr lang="en-US" dirty="0" err="1" smtClean="0"/>
              <a:t>drillpipe</a:t>
            </a:r>
            <a:r>
              <a:rPr lang="en-US" dirty="0" smtClean="0"/>
              <a:t> and completely close off the borehole.</a:t>
            </a:r>
          </a:p>
          <a:p>
            <a:pPr algn="l"/>
            <a:r>
              <a:rPr lang="en-US" dirty="0" smtClean="0"/>
              <a:t>• In an emergency, the ram preventers may be manually</a:t>
            </a:r>
          </a:p>
          <a:p>
            <a:pPr algn="l"/>
            <a:r>
              <a:rPr lang="en-US" dirty="0" smtClean="0"/>
              <a:t>closed (but only on land rigs and jack-ups).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1066800"/>
          </a:xfrm>
        </p:spPr>
        <p:txBody>
          <a:bodyPr/>
          <a:lstStyle/>
          <a:p>
            <a:r>
              <a:rPr lang="en-US" dirty="0" smtClean="0"/>
              <a:t>Annular bop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F:\Image &amp; photos\Download pic\annular_bop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32000"/>
            <a:ext cx="9144000" cy="482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086600" cy="1143000"/>
          </a:xfrm>
        </p:spPr>
        <p:txBody>
          <a:bodyPr/>
          <a:lstStyle/>
          <a:p>
            <a:r>
              <a:rPr lang="en-US" dirty="0" smtClean="0"/>
              <a:t>Annular BOP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8991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-Annular bop  are designed to form a seal in the annular space between the drill pipe and the wellbore are usually mounted at the top of the bop stack.</a:t>
            </a:r>
          </a:p>
          <a:p>
            <a:endParaRPr lang="en-US" sz="2800" dirty="0" smtClean="0"/>
          </a:p>
          <a:p>
            <a:r>
              <a:rPr lang="en-US" sz="2800" dirty="0" smtClean="0"/>
              <a:t>-Consist of an annular rubber sealing element when</a:t>
            </a:r>
          </a:p>
          <a:p>
            <a:r>
              <a:rPr lang="en-US" sz="2800" dirty="0" smtClean="0"/>
              <a:t>Pressure is applied close around the drill pipe or </a:t>
            </a:r>
            <a:r>
              <a:rPr lang="en-US" sz="2800" dirty="0" err="1" smtClean="0"/>
              <a:t>killy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Pressur</a:t>
            </a:r>
            <a:r>
              <a:rPr lang="en-US" sz="2800" dirty="0" smtClean="0"/>
              <a:t> can be applied </a:t>
            </a:r>
            <a:r>
              <a:rPr lang="en-US" sz="2800" dirty="0" err="1" smtClean="0"/>
              <a:t>progresively</a:t>
            </a:r>
            <a:r>
              <a:rPr lang="en-US" sz="2800" dirty="0" smtClean="0"/>
              <a:t> the annular </a:t>
            </a:r>
          </a:p>
          <a:p>
            <a:r>
              <a:rPr lang="en-US" sz="2800" dirty="0" smtClean="0"/>
              <a:t>Preventer can be made to close on the any size or type.</a:t>
            </a:r>
          </a:p>
          <a:p>
            <a:endParaRPr lang="en-US" sz="2800" dirty="0" smtClean="0"/>
          </a:p>
          <a:p>
            <a:r>
              <a:rPr lang="en-US" sz="2800" dirty="0" smtClean="0"/>
              <a:t>-A slight relaxation of pressure may allow a small leakage </a:t>
            </a:r>
          </a:p>
          <a:p>
            <a:r>
              <a:rPr lang="en-US" sz="2800" dirty="0" smtClean="0"/>
              <a:t>Of fluid. </a:t>
            </a:r>
            <a:r>
              <a:rPr lang="en-US" sz="2800" dirty="0" err="1" smtClean="0"/>
              <a:t>Permite</a:t>
            </a:r>
            <a:r>
              <a:rPr lang="en-US" sz="2800" dirty="0" smtClean="0"/>
              <a:t> the pipe to be rotate within the annular </a:t>
            </a:r>
            <a:r>
              <a:rPr lang="en-US" sz="2800" dirty="0" err="1" smtClean="0"/>
              <a:t>preveter</a:t>
            </a:r>
            <a:r>
              <a:rPr lang="en-US" sz="2800" dirty="0" smtClean="0"/>
              <a:t> pulled through slowly.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524000"/>
          </a:xfrm>
        </p:spPr>
        <p:txBody>
          <a:bodyPr/>
          <a:lstStyle/>
          <a:p>
            <a:r>
              <a:rPr lang="en-US" dirty="0" smtClean="0"/>
              <a:t>Choke manifold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 descr="F:\Image &amp; photos\Download pic\choke_manifo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89916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81000"/>
            <a:ext cx="8229600" cy="1371600"/>
          </a:xfrm>
        </p:spPr>
        <p:txBody>
          <a:bodyPr/>
          <a:lstStyle/>
          <a:p>
            <a:r>
              <a:rPr lang="en-US" dirty="0" smtClean="0"/>
              <a:t>Choke manifold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7543800" cy="4038600"/>
          </a:xfrm>
        </p:spPr>
        <p:txBody>
          <a:bodyPr/>
          <a:lstStyle/>
          <a:p>
            <a:pPr algn="l"/>
            <a:r>
              <a:rPr lang="en-US" dirty="0" smtClean="0"/>
              <a:t>A choke manifold is a system of valves used to circulate out a kick and circulate mud of proper weight. This device responds automatically to a kick and can prevent a blowout if properly installed and maintained.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553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066800"/>
          </a:xfrm>
        </p:spPr>
        <p:txBody>
          <a:bodyPr/>
          <a:lstStyle/>
          <a:p>
            <a:r>
              <a:rPr lang="en-US" dirty="0" smtClean="0"/>
              <a:t>Choke and Kill Lines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15400" cy="5943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• After the BOP is closed, high-pressure fluid can be released</a:t>
            </a:r>
          </a:p>
          <a:p>
            <a:pPr algn="l"/>
            <a:r>
              <a:rPr lang="en-US" dirty="0" smtClean="0"/>
              <a:t>at carefully controlled rates by use of a hydraulically controlled</a:t>
            </a:r>
          </a:p>
          <a:p>
            <a:pPr algn="l"/>
            <a:r>
              <a:rPr lang="en-US" dirty="0" smtClean="0"/>
              <a:t>valve (“choke valve”). The </a:t>
            </a:r>
            <a:r>
              <a:rPr lang="en-US" b="1" dirty="0" smtClean="0"/>
              <a:t>choke line carries these high</a:t>
            </a:r>
          </a:p>
          <a:p>
            <a:pPr algn="l"/>
            <a:r>
              <a:rPr lang="en-US" dirty="0" smtClean="0"/>
              <a:t>pressure fluids to the choke. From here the flow goes through</a:t>
            </a:r>
          </a:p>
          <a:p>
            <a:pPr algn="l"/>
            <a:r>
              <a:rPr lang="en-US" dirty="0" smtClean="0"/>
              <a:t>the “poor-boy” de-gasser which removes the free gas. It then</a:t>
            </a:r>
          </a:p>
          <a:p>
            <a:pPr algn="l"/>
            <a:r>
              <a:rPr lang="en-US" dirty="0" smtClean="0"/>
              <a:t>returns to the pits for treatment and further de-gassing with</a:t>
            </a:r>
          </a:p>
          <a:p>
            <a:pPr algn="l"/>
            <a:r>
              <a:rPr lang="en-US" dirty="0" smtClean="0"/>
              <a:t>the vacuum de-gasser</a:t>
            </a:r>
          </a:p>
          <a:p>
            <a:pPr algn="l"/>
            <a:r>
              <a:rPr lang="en-US" dirty="0" smtClean="0"/>
              <a:t>• The </a:t>
            </a:r>
            <a:r>
              <a:rPr lang="en-US" b="1" dirty="0" smtClean="0"/>
              <a:t>kill line is used to introduce heavy drilling fluid to the well</a:t>
            </a:r>
          </a:p>
          <a:p>
            <a:pPr algn="l"/>
            <a:r>
              <a:rPr lang="en-US" dirty="0" smtClean="0"/>
              <a:t>through a check-valve on the BOP in order to control high</a:t>
            </a:r>
          </a:p>
          <a:p>
            <a:pPr algn="l"/>
            <a:r>
              <a:rPr lang="en-US" dirty="0" smtClean="0"/>
              <a:t>formation pressures. It fills the borehole from the top (</a:t>
            </a:r>
            <a:r>
              <a:rPr lang="en-US" i="1" dirty="0" smtClean="0"/>
              <a:t>instead</a:t>
            </a:r>
          </a:p>
          <a:p>
            <a:pPr algn="l"/>
            <a:r>
              <a:rPr lang="en-US" dirty="0" smtClean="0"/>
              <a:t>of using the </a:t>
            </a:r>
            <a:r>
              <a:rPr lang="en-US" dirty="0" err="1" smtClean="0"/>
              <a:t>drillpipe</a:t>
            </a:r>
            <a:r>
              <a:rPr lang="en-US" dirty="0" smtClean="0"/>
              <a:t> to fill the borehole from the bottom). It is</a:t>
            </a:r>
          </a:p>
          <a:p>
            <a:pPr algn="l"/>
            <a:r>
              <a:rPr lang="en-US" dirty="0" smtClean="0"/>
              <a:t>also used to fill the annulus when pipe is being tripped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Get it Wrong!</a:t>
            </a:r>
            <a:endParaRPr lang="en-US" dirty="0"/>
          </a:p>
        </p:txBody>
      </p:sp>
      <p:pic>
        <p:nvPicPr>
          <p:cNvPr id="4" name="Picture 5" descr="mvc-022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QUERY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introduction of kick</a:t>
            </a:r>
          </a:p>
          <a:p>
            <a:pPr>
              <a:buNone/>
            </a:pPr>
            <a:r>
              <a:rPr lang="en-US" dirty="0" smtClean="0"/>
              <a:t>2. causes of kick</a:t>
            </a:r>
          </a:p>
          <a:p>
            <a:pPr>
              <a:buNone/>
            </a:pPr>
            <a:r>
              <a:rPr lang="en-US" dirty="0" smtClean="0"/>
              <a:t>3. Indicate of kick</a:t>
            </a:r>
          </a:p>
          <a:p>
            <a:pPr>
              <a:buNone/>
            </a:pPr>
            <a:r>
              <a:rPr lang="en-US" dirty="0" smtClean="0"/>
              <a:t>    a. mud pit level/flow increase   </a:t>
            </a:r>
          </a:p>
          <a:p>
            <a:pPr>
              <a:buNone/>
            </a:pPr>
            <a:r>
              <a:rPr lang="en-US" dirty="0" smtClean="0"/>
              <a:t>    b. incorrect fill up during trips.</a:t>
            </a:r>
          </a:p>
          <a:p>
            <a:pPr>
              <a:buNone/>
            </a:pPr>
            <a:r>
              <a:rPr lang="en-US" dirty="0" smtClean="0"/>
              <a:t>    c.  Increase pump rate</a:t>
            </a:r>
          </a:p>
          <a:p>
            <a:pPr>
              <a:buNone/>
            </a:pPr>
            <a:r>
              <a:rPr lang="en-US" dirty="0" smtClean="0"/>
              <a:t>    d. decrease drill string weight</a:t>
            </a:r>
          </a:p>
          <a:p>
            <a:pPr>
              <a:buNone/>
            </a:pPr>
            <a:r>
              <a:rPr lang="en-US" dirty="0" smtClean="0"/>
              <a:t>4.Control of kick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399"/>
          </a:xfrm>
        </p:spPr>
        <p:txBody>
          <a:bodyPr/>
          <a:lstStyle/>
          <a:p>
            <a:r>
              <a:rPr lang="en-US" dirty="0"/>
              <a:t>“Kicks”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8991600" cy="51816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/>
              <a:t>• A kick is the term used to describe the inflow of formation</a:t>
            </a:r>
          </a:p>
          <a:p>
            <a:pPr algn="l"/>
            <a:r>
              <a:rPr lang="en-US" dirty="0"/>
              <a:t>fluid into the wellbore during drilling operation.</a:t>
            </a:r>
          </a:p>
          <a:p>
            <a:pPr algn="l"/>
            <a:r>
              <a:rPr lang="en-US" dirty="0"/>
              <a:t>• This arises due to the formation pressure being greater</a:t>
            </a:r>
          </a:p>
          <a:p>
            <a:pPr algn="l"/>
            <a:r>
              <a:rPr lang="en-US" dirty="0"/>
              <a:t>than the hydrostatic pressure imposed by the mud column.</a:t>
            </a:r>
          </a:p>
          <a:p>
            <a:pPr algn="l"/>
            <a:r>
              <a:rPr lang="en-US" dirty="0"/>
              <a:t>• This can happen in a normal or abnormally pressured</a:t>
            </a:r>
          </a:p>
          <a:p>
            <a:pPr algn="l"/>
            <a:r>
              <a:rPr lang="en-US" dirty="0"/>
              <a:t>formations.</a:t>
            </a:r>
          </a:p>
          <a:p>
            <a:pPr algn="l"/>
            <a:r>
              <a:rPr lang="en-US" dirty="0"/>
              <a:t>• A kick may be primarily composed of salt water, oil, </a:t>
            </a:r>
            <a:r>
              <a:rPr lang="en-US" dirty="0" smtClean="0"/>
              <a:t>natural</a:t>
            </a:r>
            <a:endParaRPr lang="en-US" dirty="0"/>
          </a:p>
          <a:p>
            <a:pPr algn="l"/>
            <a:r>
              <a:rPr lang="en-US" dirty="0"/>
              <a:t>gas or a combination of the fluids. The influx of formation</a:t>
            </a:r>
          </a:p>
          <a:p>
            <a:pPr algn="l"/>
            <a:r>
              <a:rPr lang="en-US" dirty="0"/>
              <a:t>fluid may arise for a variety of </a:t>
            </a:r>
            <a:r>
              <a:rPr lang="en-US" dirty="0" smtClean="0"/>
              <a:t>reason.</a:t>
            </a:r>
            <a:endParaRPr lang="en-US" dirty="0"/>
          </a:p>
        </p:txBody>
      </p:sp>
      <p:pic>
        <p:nvPicPr>
          <p:cNvPr id="2050" name="Picture 2" descr="F:\book part2\REFINERY\bhagwant-university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0"/>
            <a:ext cx="2362200" cy="1676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/>
          <a:lstStyle/>
          <a:p>
            <a:r>
              <a:rPr lang="en-US" b="1" i="1" dirty="0"/>
              <a:t>Causes of Kicks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4864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/>
              <a:t>• Insufficient mud weight;</a:t>
            </a:r>
          </a:p>
          <a:p>
            <a:pPr algn="l"/>
            <a:r>
              <a:rPr lang="en-US" dirty="0"/>
              <a:t>• Swabbing;</a:t>
            </a:r>
          </a:p>
          <a:p>
            <a:pPr algn="l"/>
            <a:r>
              <a:rPr lang="en-US" dirty="0"/>
              <a:t>• Not keeping the hole full;</a:t>
            </a:r>
          </a:p>
          <a:p>
            <a:pPr algn="l"/>
            <a:r>
              <a:rPr lang="en-US" dirty="0"/>
              <a:t>• Loss of circulation (partial and full);</a:t>
            </a:r>
          </a:p>
          <a:p>
            <a:pPr algn="l"/>
            <a:r>
              <a:rPr lang="en-US" b="1" i="1" dirty="0"/>
              <a:t>Kicks occurring during drilling operations most often</a:t>
            </a:r>
          </a:p>
          <a:p>
            <a:pPr algn="l"/>
            <a:r>
              <a:rPr lang="en-US" i="1" dirty="0"/>
              <a:t>occur due to insufficient mud weight.</a:t>
            </a:r>
          </a:p>
          <a:p>
            <a:pPr algn="l"/>
            <a:r>
              <a:rPr lang="en-US" b="1" i="1" dirty="0"/>
              <a:t>Kicks generally occur during trips with the influx occurring</a:t>
            </a:r>
          </a:p>
          <a:p>
            <a:pPr algn="l"/>
            <a:r>
              <a:rPr lang="en-US" i="1" dirty="0"/>
              <a:t>from a combination of swabbing and failure to keep the hole</a:t>
            </a:r>
          </a:p>
          <a:p>
            <a:pPr algn="l"/>
            <a:r>
              <a:rPr lang="en-US" i="1" dirty="0"/>
              <a:t>full. Swabbing is the result of the piston effect of the </a:t>
            </a:r>
            <a:r>
              <a:rPr lang="en-US" i="1" dirty="0" err="1"/>
              <a:t>drillpipe</a:t>
            </a:r>
            <a:endParaRPr lang="en-US" i="1" dirty="0"/>
          </a:p>
          <a:p>
            <a:pPr algn="l"/>
            <a:r>
              <a:rPr lang="en-US" i="1" dirty="0"/>
              <a:t>due to excessive trip speed resulting in instantaneous vacuum</a:t>
            </a:r>
          </a:p>
          <a:p>
            <a:pPr algn="l"/>
            <a:r>
              <a:rPr lang="en-US" i="1" dirty="0"/>
              <a:t>being created below the bit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599"/>
            <a:ext cx="8458200" cy="1371600"/>
          </a:xfrm>
        </p:spPr>
        <p:txBody>
          <a:bodyPr>
            <a:normAutofit/>
          </a:bodyPr>
          <a:lstStyle/>
          <a:p>
            <a:r>
              <a:rPr lang="en-US" sz="3200" dirty="0"/>
              <a:t>Maximum Working Casing Pressure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5410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• The casing and blowout preventer (BOP)</a:t>
            </a:r>
          </a:p>
          <a:p>
            <a:pPr algn="l"/>
            <a:r>
              <a:rPr lang="en-US" dirty="0"/>
              <a:t>are designed for the different expected</a:t>
            </a:r>
          </a:p>
          <a:p>
            <a:pPr algn="l"/>
            <a:r>
              <a:rPr lang="en-US" dirty="0"/>
              <a:t>pressures during each drilling phase.</a:t>
            </a:r>
          </a:p>
          <a:p>
            <a:pPr algn="l"/>
            <a:r>
              <a:rPr lang="en-US" dirty="0"/>
              <a:t>• This is determined during well planning.</a:t>
            </a:r>
          </a:p>
          <a:p>
            <a:pPr algn="l"/>
            <a:r>
              <a:rPr lang="en-US" dirty="0"/>
              <a:t>• The pressure requirements are based on</a:t>
            </a:r>
          </a:p>
          <a:p>
            <a:pPr algn="l"/>
            <a:r>
              <a:rPr lang="en-US" dirty="0"/>
              <a:t>the maximum anticipated pressures</a:t>
            </a:r>
          </a:p>
          <a:p>
            <a:pPr algn="l"/>
            <a:r>
              <a:rPr lang="en-US" dirty="0"/>
              <a:t>caused by a gas kick.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Kick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C000"/>
                </a:solidFill>
              </a:rPr>
              <a:t>1. Mud Pit Level / Flow Increase</a:t>
            </a:r>
          </a:p>
          <a:p>
            <a:pPr>
              <a:buNone/>
            </a:pPr>
            <a:r>
              <a:rPr lang="en-US" sz="2800" i="1" dirty="0" smtClean="0"/>
              <a:t>These </a:t>
            </a:r>
            <a:r>
              <a:rPr lang="en-US" sz="2800" i="1" dirty="0"/>
              <a:t>parameters are major positive indicators. As</a:t>
            </a:r>
          </a:p>
          <a:p>
            <a:pPr>
              <a:buNone/>
            </a:pPr>
            <a:r>
              <a:rPr lang="en-US" sz="2800" i="1" dirty="0"/>
              <a:t>the influx of formation fluid displaces the mud in the</a:t>
            </a:r>
          </a:p>
          <a:p>
            <a:pPr>
              <a:buNone/>
            </a:pPr>
            <a:r>
              <a:rPr lang="en-US" sz="2800" i="1" dirty="0"/>
              <a:t>annulus, the pit level would increase in the active mud</a:t>
            </a:r>
          </a:p>
          <a:p>
            <a:pPr>
              <a:buNone/>
            </a:pPr>
            <a:r>
              <a:rPr lang="en-US" sz="2800" i="1" dirty="0"/>
              <a:t>tanks. There would also be evidence of increase in</a:t>
            </a:r>
          </a:p>
          <a:p>
            <a:pPr>
              <a:buNone/>
            </a:pPr>
            <a:r>
              <a:rPr lang="en-US" sz="2800" i="1" dirty="0"/>
              <a:t>return flow rate if logged. The effectiveness of pit</a:t>
            </a:r>
          </a:p>
          <a:p>
            <a:pPr>
              <a:buNone/>
            </a:pPr>
            <a:r>
              <a:rPr lang="en-US" sz="2800" i="1" dirty="0"/>
              <a:t>gain/flow increase depends on:</a:t>
            </a:r>
          </a:p>
          <a:p>
            <a:pPr>
              <a:buNone/>
            </a:pPr>
            <a:r>
              <a:rPr lang="en-US" sz="2800" dirty="0"/>
              <a:t>• Initial size and type of kick;</a:t>
            </a:r>
          </a:p>
          <a:p>
            <a:pPr>
              <a:buNone/>
            </a:pPr>
            <a:r>
              <a:rPr lang="en-US" sz="2800" dirty="0"/>
              <a:t>• Mud fluid base and </a:t>
            </a:r>
            <a:r>
              <a:rPr lang="en-US" sz="2800" dirty="0" err="1"/>
              <a:t>rheology</a:t>
            </a:r>
            <a:r>
              <a:rPr lang="en-US" sz="2800" dirty="0"/>
              <a:t>;</a:t>
            </a:r>
          </a:p>
          <a:p>
            <a:pPr>
              <a:buNone/>
            </a:pPr>
            <a:r>
              <a:rPr lang="en-US" sz="2800" dirty="0"/>
              <a:t>• Minimum sensitivity of the measuring systems</a:t>
            </a:r>
          </a:p>
          <a:p>
            <a:pPr>
              <a:buNone/>
            </a:pP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Incorrect Fill-up During Trips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If the hole does not take the correct volume of</a:t>
            </a:r>
          </a:p>
          <a:p>
            <a:pPr>
              <a:buNone/>
            </a:pPr>
            <a:r>
              <a:rPr lang="en-US" dirty="0"/>
              <a:t>mud for the volume of pipe pulled from the hole</a:t>
            </a:r>
          </a:p>
          <a:p>
            <a:pPr>
              <a:buNone/>
            </a:pPr>
            <a:r>
              <a:rPr lang="en-US" dirty="0"/>
              <a:t>then an influx has probably been swabbed into</a:t>
            </a:r>
          </a:p>
          <a:p>
            <a:pPr>
              <a:buNone/>
            </a:pPr>
            <a:r>
              <a:rPr lang="en-US" dirty="0"/>
              <a:t>the well bore</a:t>
            </a:r>
          </a:p>
          <a:p>
            <a:pPr>
              <a:buNone/>
            </a:pPr>
            <a:r>
              <a:rPr lang="en-US" dirty="0"/>
              <a:t>• The driller and mud loggers should be</a:t>
            </a:r>
          </a:p>
          <a:p>
            <a:pPr>
              <a:buNone/>
            </a:pPr>
            <a:r>
              <a:rPr lang="en-US" dirty="0"/>
              <a:t>maintaining independent records of volume taken</a:t>
            </a:r>
          </a:p>
          <a:p>
            <a:pPr>
              <a:buNone/>
            </a:pPr>
            <a:r>
              <a:rPr lang="en-US" dirty="0"/>
              <a:t>to fill the hole for every 5 stands</a:t>
            </a:r>
          </a:p>
          <a:p>
            <a:pPr>
              <a:buNone/>
            </a:pPr>
            <a:r>
              <a:rPr lang="en-US" dirty="0"/>
              <a:t>• If the hole fill is not correct go back to bottom</a:t>
            </a:r>
          </a:p>
          <a:p>
            <a:pPr>
              <a:buNone/>
            </a:pPr>
            <a:r>
              <a:rPr lang="en-US" dirty="0"/>
              <a:t>and circulate bottoms up to check what is at the</a:t>
            </a:r>
          </a:p>
          <a:p>
            <a:pPr>
              <a:buNone/>
            </a:pPr>
            <a:r>
              <a:rPr lang="en-US" dirty="0"/>
              <a:t>bottom of the hole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753600" cy="1524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3.Decrease in </a:t>
            </a:r>
            <a:r>
              <a:rPr lang="en-US" sz="3200" dirty="0"/>
              <a:t>Standpipe Pressure/Increase</a:t>
            </a:r>
            <a:br>
              <a:rPr lang="en-US" sz="3200" dirty="0"/>
            </a:br>
            <a:r>
              <a:rPr lang="en-US" sz="3200" dirty="0"/>
              <a:t>in Pump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686800" cy="4724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circulation system is a U-tube. An influx of</a:t>
            </a:r>
          </a:p>
          <a:p>
            <a:r>
              <a:rPr lang="en-US" dirty="0"/>
              <a:t>fluid into the annulus creates an imbalance</a:t>
            </a:r>
          </a:p>
          <a:p>
            <a:r>
              <a:rPr lang="en-US" dirty="0"/>
              <a:t>resulting in a decrease in hydrostatic pressure in</a:t>
            </a:r>
          </a:p>
          <a:p>
            <a:r>
              <a:rPr lang="en-US" dirty="0"/>
              <a:t>the annulus. In such an unbalanced system,</a:t>
            </a:r>
          </a:p>
          <a:p>
            <a:r>
              <a:rPr lang="en-US" dirty="0"/>
              <a:t>gravity helps move drilling fluid down the hole,</a:t>
            </a:r>
          </a:p>
          <a:p>
            <a:r>
              <a:rPr lang="en-US" dirty="0"/>
              <a:t>requiring less energy from the pump. This will</a:t>
            </a:r>
          </a:p>
          <a:p>
            <a:r>
              <a:rPr lang="en-US" dirty="0"/>
              <a:t>result in a decrease in the standpipe pressure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393E5-F8E0-4A82-8F05-D99B03621F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1049</TotalTime>
  <Words>1360</Words>
  <Application>Microsoft Office PowerPoint</Application>
  <PresentationFormat>On-screen Show (4:3)</PresentationFormat>
  <Paragraphs>204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Slide 1</vt:lpstr>
      <vt:lpstr>Slide 2</vt:lpstr>
      <vt:lpstr>contents</vt:lpstr>
      <vt:lpstr>“Kicks”</vt:lpstr>
      <vt:lpstr>Causes of Kicks</vt:lpstr>
      <vt:lpstr>Maximum Working Casing Pressure</vt:lpstr>
      <vt:lpstr>Kick Indicators</vt:lpstr>
      <vt:lpstr>2. Incorrect Fill-up During Trips</vt:lpstr>
      <vt:lpstr>3.Decrease in Standpipe Pressure/Increase in Pump Rate</vt:lpstr>
      <vt:lpstr>4. Increase/Decrease in Drillstring Weight</vt:lpstr>
      <vt:lpstr>Formulas Used in Kick and Kill Procedures</vt:lpstr>
      <vt:lpstr>Slide 12</vt:lpstr>
      <vt:lpstr>Normal Procedure followed when a Kick is Encountered </vt:lpstr>
      <vt:lpstr>type of bop</vt:lpstr>
      <vt:lpstr>Ram Preventers</vt:lpstr>
      <vt:lpstr>Annular bop</vt:lpstr>
      <vt:lpstr>Annular BOP</vt:lpstr>
      <vt:lpstr>Choke manifold</vt:lpstr>
      <vt:lpstr>Choke manifold</vt:lpstr>
      <vt:lpstr>Choke and Kill Lines</vt:lpstr>
      <vt:lpstr>If You Get it Wrong!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Rajesh kumawat</dc:creator>
  <cp:lastModifiedBy>bu</cp:lastModifiedBy>
  <cp:revision>58</cp:revision>
  <dcterms:created xsi:type="dcterms:W3CDTF">2013-02-22T16:37:55Z</dcterms:created>
  <dcterms:modified xsi:type="dcterms:W3CDTF">2015-12-24T10:00:34Z</dcterms:modified>
</cp:coreProperties>
</file>